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8.jpeg" ContentType="image/jpeg"/>
  <Override PartName="/ppt/media/image17.jpeg" ContentType="image/jpeg"/>
  <Override PartName="/ppt/media/image16.jpeg" ContentType="image/jpeg"/>
  <Override PartName="/ppt/media/image15.jpeg" ContentType="image/jpeg"/>
  <Override PartName="/ppt/media/image11.jpeg" ContentType="image/jpeg"/>
  <Override PartName="/ppt/media/image8.jpeg" ContentType="image/jpeg"/>
  <Override PartName="/ppt/media/image7.jpeg" ContentType="image/jpeg"/>
  <Override PartName="/ppt/media/image6.png" ContentType="image/png"/>
  <Override PartName="/ppt/media/image10.jpeg" ContentType="image/jpeg"/>
  <Override PartName="/ppt/media/image5.png" ContentType="image/png"/>
  <Override PartName="/ppt/media/image4.png" ContentType="image/png"/>
  <Override PartName="/ppt/media/image13.jpeg" ContentType="image/jpeg"/>
  <Override PartName="/ppt/media/image12.jpeg" ContentType="image/jpeg"/>
  <Override PartName="/ppt/media/image3.png" ContentType="image/png"/>
  <Override PartName="/ppt/media/image9.jpeg" ContentType="image/jpeg"/>
  <Override PartName="/ppt/media/image2.png" ContentType="image/png"/>
  <Override PartName="/ppt/media/image14.emf" ContentType="image/x-emf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ru-RU" sz="2000">
                <a:latin typeface="Arial"/>
              </a:rPr>
              <a:t>Для правки формата примечаний щелкните мышью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E6A7D82-2A3A-4B25-85A9-7D4431690481}" type="slidenum">
              <a:rPr lang="ru-RU" sz="1400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1B0862FE-7EDE-4AD1-8BA5-4C92B0D2295E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0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8A71F6F-8469-4878-B8CA-9E0624313AA9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86EA7ED-04B1-4A7B-84F9-4008AEA95C84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3.5.17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5FED073-0F6C-4064-818C-60CDB0A4FAE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Calibri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3.5.17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2959F6A-018E-44C5-876A-DF904F95F1AF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400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40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anchor="b"/>
          <a:p>
            <a:pPr>
              <a:buSzPct val="45000"/>
              <a:buFont typeface="StarSymbol"/>
              <a:buChar char=""/>
            </a:pPr>
            <a:r>
              <a:rPr lang="ru-RU" sz="2000">
                <a:solidFill>
                  <a:srgbClr val="8b8b8b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000">
                <a:solidFill>
                  <a:srgbClr val="8b8b8b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solidFill>
                  <a:srgbClr val="8b8b8b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solidFill>
                  <a:srgbClr val="8b8b8b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solidFill>
                  <a:srgbClr val="8b8b8b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solidFill>
                  <a:srgbClr val="8b8b8b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8b8b8b"/>
                </a:solidFill>
                <a:latin typeface="Calibri"/>
              </a:rPr>
              <a:t>Седьмой уровень структурыОбразец текста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3.5.17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71A763A-C345-4E44-80DA-8B4F8DB1F87D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emf"/><Relationship Id="rId7" Type="http://schemas.openxmlformats.org/officeDocument/2006/relationships/slideLayout" Target="../slideLayouts/slideLayout17.xml"/><Relationship Id="rId8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7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250920" y="3573360"/>
            <a:ext cx="8569080" cy="2303280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360">
            <a:noFill/>
          </a:ln>
        </p:spPr>
        <p:txBody>
          <a:bodyPr wrap="none" lIns="90000" rIns="90000" tIns="45000" bIns="45000" anchor="ctr"/>
          <a:p>
            <a:pPr algn="ctr">
              <a:lnSpc>
                <a:spcPct val="120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ПОРЯДОК ФОРМИРОВАНИЯ И ВЫДАЧИ </a:t>
            </a:r>
            <a:endParaRPr/>
          </a:p>
          <a:p>
            <a:pPr algn="ctr">
              <a:lnSpc>
                <a:spcPct val="120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ПЛЕМЕННЫХ СВИДЕТЕЛЬСТВ </a:t>
            </a:r>
            <a:endParaRPr/>
          </a:p>
          <a:p>
            <a:pPr algn="ctr">
              <a:lnSpc>
                <a:spcPct val="120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НА ПЛЕМЕННУЮ ПРОДУКЦИЮ (МАТЕРИАЛ)</a:t>
            </a:r>
            <a:endParaRPr/>
          </a:p>
        </p:txBody>
      </p:sp>
      <p:pic>
        <p:nvPicPr>
          <p:cNvPr id="123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364920" y="925200"/>
            <a:ext cx="2365920" cy="2521440"/>
          </a:xfrm>
          <a:prstGeom prst="rect">
            <a:avLst/>
          </a:prstGeom>
          <a:ln w="9360">
            <a:solidFill>
              <a:srgbClr val="9ab4e4"/>
            </a:solidFill>
            <a:miter/>
          </a:ln>
        </p:spPr>
      </p:pic>
      <p:sp>
        <p:nvSpPr>
          <p:cNvPr id="124" name="CustomShape 2"/>
          <p:cNvSpPr/>
          <p:nvPr/>
        </p:nvSpPr>
        <p:spPr>
          <a:xfrm>
            <a:off x="71280" y="189000"/>
            <a:ext cx="8964360" cy="69984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200">
                <a:solidFill>
                  <a:srgbClr val="e55427"/>
                </a:solidFill>
                <a:latin typeface="Calibri"/>
              </a:rPr>
              <a:t>Министерство сельского хозяйства Российской Федерации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e55427"/>
                </a:solidFill>
                <a:latin typeface="Calibri"/>
              </a:rPr>
              <a:t>Департамент животноводства и племенного дела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062400" y="1483200"/>
            <a:ext cx="2088000" cy="483480"/>
          </a:xfrm>
          <a:prstGeom prst="rect">
            <a:avLst/>
          </a:prstGeom>
          <a:solidFill>
            <a:srgbClr val="8eb4e3"/>
          </a:solidFill>
          <a:ln>
            <a:solidFill>
              <a:srgbClr val="953735"/>
            </a:solidFill>
          </a:ln>
        </p:spPr>
        <p:txBody>
          <a:bodyPr anchor="ctr"/>
          <a:p>
            <a:pPr>
              <a:lnSpc>
                <a:spcPct val="100000"/>
              </a:lnSpc>
            </a:pPr>
            <a:r>
              <a:rPr i="1" lang="ru-RU" sz="1300">
                <a:solidFill>
                  <a:srgbClr val="000000"/>
                </a:solidFill>
                <a:latin typeface="Calibri"/>
              </a:rPr>
              <a:t>Селекционный центр</a:t>
            </a:r>
            <a:endParaRPr/>
          </a:p>
          <a:p>
            <a:pPr>
              <a:lnSpc>
                <a:spcPct val="100000"/>
              </a:lnSpc>
            </a:pPr>
            <a:r>
              <a:rPr i="1" lang="ru-RU" sz="1300">
                <a:solidFill>
                  <a:srgbClr val="000000"/>
                </a:solidFill>
                <a:latin typeface="Calibri"/>
              </a:rPr>
              <a:t>(ассоциация)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6062400" y="2134440"/>
            <a:ext cx="2088000" cy="483480"/>
          </a:xfrm>
          <a:prstGeom prst="rect">
            <a:avLst/>
          </a:prstGeom>
          <a:solidFill>
            <a:srgbClr val="8eb4e3"/>
          </a:solidFill>
          <a:ln>
            <a:solidFill>
              <a:srgbClr val="953735"/>
            </a:solidFill>
          </a:ln>
        </p:spPr>
        <p:txBody>
          <a:bodyPr anchor="ctr"/>
          <a:p>
            <a:pPr>
              <a:lnSpc>
                <a:spcPct val="100000"/>
              </a:lnSpc>
            </a:pPr>
            <a:r>
              <a:rPr i="1" lang="ru-RU" sz="1300">
                <a:solidFill>
                  <a:srgbClr val="000000"/>
                </a:solidFill>
                <a:latin typeface="Calibri"/>
              </a:rPr>
              <a:t>Организации по учету/контролю</a:t>
            </a:r>
            <a:endParaRPr/>
          </a:p>
        </p:txBody>
      </p:sp>
      <p:sp>
        <p:nvSpPr>
          <p:cNvPr id="127" name="CustomShape 3"/>
          <p:cNvSpPr/>
          <p:nvPr/>
        </p:nvSpPr>
        <p:spPr>
          <a:xfrm>
            <a:off x="6062400" y="2842920"/>
            <a:ext cx="2088000" cy="647640"/>
          </a:xfrm>
          <a:prstGeom prst="rect">
            <a:avLst/>
          </a:prstGeom>
          <a:solidFill>
            <a:srgbClr val="8eb4e3"/>
          </a:solidFill>
          <a:ln>
            <a:solidFill>
              <a:srgbClr val="953735"/>
            </a:solidFill>
          </a:ln>
        </p:spPr>
        <p:txBody>
          <a:bodyPr anchor="ctr"/>
          <a:p>
            <a:pPr>
              <a:lnSpc>
                <a:spcPct val="100000"/>
              </a:lnSpc>
            </a:pPr>
            <a:r>
              <a:rPr i="1" lang="ru-RU" sz="1300">
                <a:solidFill>
                  <a:srgbClr val="000000"/>
                </a:solidFill>
                <a:latin typeface="Calibri"/>
              </a:rPr>
              <a:t>Организация по трансплантации эмбрионов</a:t>
            </a:r>
            <a:endParaRPr/>
          </a:p>
        </p:txBody>
      </p:sp>
      <p:sp>
        <p:nvSpPr>
          <p:cNvPr id="128" name="CustomShape 4"/>
          <p:cNvSpPr/>
          <p:nvPr/>
        </p:nvSpPr>
        <p:spPr>
          <a:xfrm>
            <a:off x="6050520" y="3645000"/>
            <a:ext cx="2088000" cy="842040"/>
          </a:xfrm>
          <a:prstGeom prst="rect">
            <a:avLst/>
          </a:prstGeom>
          <a:solidFill>
            <a:srgbClr val="8eb4e3"/>
          </a:solidFill>
          <a:ln>
            <a:solidFill>
              <a:srgbClr val="953735"/>
            </a:solidFill>
          </a:ln>
        </p:spPr>
        <p:txBody>
          <a:bodyPr anchor="ctr"/>
          <a:p>
            <a:pPr>
              <a:lnSpc>
                <a:spcPct val="100000"/>
              </a:lnSpc>
            </a:pPr>
            <a:r>
              <a:rPr i="1" lang="ru-RU" sz="1300">
                <a:solidFill>
                  <a:srgbClr val="000000"/>
                </a:solidFill>
                <a:latin typeface="Calibri"/>
              </a:rPr>
              <a:t>Организация по искусственному осеменению с/х животных</a:t>
            </a:r>
            <a:endParaRPr/>
          </a:p>
        </p:txBody>
      </p:sp>
      <p:sp>
        <p:nvSpPr>
          <p:cNvPr id="129" name="CustomShape 5"/>
          <p:cNvSpPr/>
          <p:nvPr/>
        </p:nvSpPr>
        <p:spPr>
          <a:xfrm>
            <a:off x="6050520" y="4714920"/>
            <a:ext cx="2133000" cy="927360"/>
          </a:xfrm>
          <a:prstGeom prst="rect">
            <a:avLst/>
          </a:prstGeom>
          <a:solidFill>
            <a:srgbClr val="8eb4e3"/>
          </a:solidFill>
          <a:ln>
            <a:solidFill>
              <a:srgbClr val="953735"/>
            </a:solidFill>
          </a:ln>
        </p:spPr>
        <p:txBody>
          <a:bodyPr anchor="ctr"/>
          <a:p>
            <a:pPr>
              <a:lnSpc>
                <a:spcPct val="100000"/>
              </a:lnSpc>
            </a:pPr>
            <a:r>
              <a:rPr i="1" lang="ru-RU" sz="1300">
                <a:solidFill>
                  <a:srgbClr val="000000"/>
                </a:solidFill>
                <a:latin typeface="Calibri"/>
              </a:rPr>
              <a:t>Племенное предприятие по хранению и реализации семени животных-производителей</a:t>
            </a:r>
            <a:endParaRPr/>
          </a:p>
        </p:txBody>
      </p:sp>
      <p:sp>
        <p:nvSpPr>
          <p:cNvPr id="130" name="CustomShape 6"/>
          <p:cNvSpPr/>
          <p:nvPr/>
        </p:nvSpPr>
        <p:spPr>
          <a:xfrm>
            <a:off x="378720" y="188640"/>
            <a:ext cx="8569080" cy="935640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360">
            <a:noFill/>
          </a:ln>
        </p:spPr>
        <p:txBody>
          <a:bodyPr wrap="none" lIns="90000" rIns="90000" tIns="45000" bIns="45000" anchor="ctr"/>
          <a:p>
            <a:pPr algn="ctr">
              <a:lnSpc>
                <a:spcPct val="115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МОДЕЛЬ РЕГИОНАЛЬНОЙ СИСТЕМЫ</a:t>
            </a:r>
            <a:endParaRPr/>
          </a:p>
          <a:p>
            <a:pPr algn="ctr">
              <a:lnSpc>
                <a:spcPct val="115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УПРАВЛЕНИЯ ПЛЕМЕННЫМ ЖИВОТНОВОДСТВОМ </a:t>
            </a:r>
            <a:r>
              <a:rPr b="1" lang="ru-RU" sz="2000">
                <a:solidFill>
                  <a:srgbClr val="ffffff"/>
                </a:solidFill>
                <a:latin typeface="Times New Roman"/>
                <a:ea typeface="ヒラギノ角ゴ Pro W3"/>
              </a:rPr>
              <a:t> </a:t>
            </a:r>
            <a:endParaRPr/>
          </a:p>
        </p:txBody>
      </p:sp>
      <p:sp>
        <p:nvSpPr>
          <p:cNvPr id="131" name="CustomShape 7"/>
          <p:cNvSpPr/>
          <p:nvPr/>
        </p:nvSpPr>
        <p:spPr>
          <a:xfrm>
            <a:off x="8496720" y="6315840"/>
            <a:ext cx="323640" cy="333000"/>
          </a:xfrm>
          <a:prstGeom prst="ellipse">
            <a:avLst/>
          </a:prstGeom>
          <a:solidFill>
            <a:srgbClr val="ffcc99"/>
          </a:solidFill>
          <a:ln w="19080">
            <a:solidFill>
              <a:srgbClr val="800000"/>
            </a:solidFill>
            <a:round/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800000"/>
                </a:solidFill>
                <a:latin typeface="Times New Roman"/>
              </a:rPr>
              <a:t>3</a:t>
            </a:r>
            <a:endParaRPr/>
          </a:p>
        </p:txBody>
      </p:sp>
      <p:pic>
        <p:nvPicPr>
          <p:cNvPr id="132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5680" y="6265800"/>
            <a:ext cx="405720" cy="432360"/>
          </a:xfrm>
          <a:prstGeom prst="rect">
            <a:avLst/>
          </a:prstGeom>
          <a:ln w="9360">
            <a:solidFill>
              <a:srgbClr val="cef1f4"/>
            </a:solidFill>
            <a:miter/>
          </a:ln>
        </p:spPr>
      </p:pic>
      <p:sp>
        <p:nvSpPr>
          <p:cNvPr id="133" name="Line 8"/>
          <p:cNvSpPr/>
          <p:nvPr/>
        </p:nvSpPr>
        <p:spPr>
          <a:xfrm>
            <a:off x="214200" y="6093000"/>
            <a:ext cx="8751960" cy="22320"/>
          </a:xfrm>
          <a:prstGeom prst="line">
            <a:avLst/>
          </a:prstGeom>
          <a:ln w="9360">
            <a:solidFill>
              <a:srgbClr val="ea3800"/>
            </a:solidFill>
            <a:round/>
          </a:ln>
        </p:spPr>
      </p:sp>
      <p:sp>
        <p:nvSpPr>
          <p:cNvPr id="134" name="CustomShape 9"/>
          <p:cNvSpPr/>
          <p:nvPr/>
        </p:nvSpPr>
        <p:spPr>
          <a:xfrm>
            <a:off x="809640" y="6265800"/>
            <a:ext cx="7561080" cy="47592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ff3300"/>
                </a:solidFill>
                <a:latin typeface="Arial"/>
              </a:rPr>
              <a:t>МИНИСТЕРСТВО СЕЛЬСКОГО ХОЗЯЙСТВА РОССИЙСКОЙ ФЕДЕРАЦИИ </a:t>
            </a:r>
            <a:endParaRPr/>
          </a:p>
        </p:txBody>
      </p:sp>
      <p:sp>
        <p:nvSpPr>
          <p:cNvPr id="135" name="CustomShape 10"/>
          <p:cNvSpPr/>
          <p:nvPr/>
        </p:nvSpPr>
        <p:spPr>
          <a:xfrm>
            <a:off x="874800" y="1461960"/>
            <a:ext cx="3926520" cy="914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Орган государственной власти  субъекта Российской Федерации</a:t>
            </a:r>
            <a:endParaRPr/>
          </a:p>
        </p:txBody>
      </p:sp>
      <p:sp>
        <p:nvSpPr>
          <p:cNvPr id="136" name="CustomShape 11"/>
          <p:cNvSpPr/>
          <p:nvPr/>
        </p:nvSpPr>
        <p:spPr>
          <a:xfrm>
            <a:off x="894600" y="4487400"/>
            <a:ext cx="4032000" cy="115524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Племенные организации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(ПЗ, ПР, ГФ, СГЦ и т.д.)</a:t>
            </a:r>
            <a:endParaRPr/>
          </a:p>
        </p:txBody>
      </p:sp>
      <p:sp>
        <p:nvSpPr>
          <p:cNvPr id="137" name="CustomShape 12"/>
          <p:cNvSpPr/>
          <p:nvPr/>
        </p:nvSpPr>
        <p:spPr>
          <a:xfrm>
            <a:off x="874800" y="2553480"/>
            <a:ext cx="4032000" cy="158544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d99694"/>
          </a:solidFill>
          <a:ln w="25560">
            <a:solidFill>
              <a:srgbClr val="3a5f8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Региональный информационно-селекционный центр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(РИСЦ)</a:t>
            </a:r>
            <a:endParaRPr/>
          </a:p>
        </p:txBody>
      </p:sp>
      <p:sp>
        <p:nvSpPr>
          <p:cNvPr id="138" name="CustomShape 13"/>
          <p:cNvSpPr/>
          <p:nvPr/>
        </p:nvSpPr>
        <p:spPr>
          <a:xfrm>
            <a:off x="5148000" y="1483200"/>
            <a:ext cx="914040" cy="416916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 rot="10443000">
            <a:off x="2406240" y="3187440"/>
            <a:ext cx="3664800" cy="1162440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d0d8e7"/>
          </a:solidFill>
          <a:ln>
            <a:noFill/>
          </a:ln>
        </p:spPr>
      </p:sp>
      <p:sp>
        <p:nvSpPr>
          <p:cNvPr id="140" name="CustomShape 2"/>
          <p:cNvSpPr/>
          <p:nvPr/>
        </p:nvSpPr>
        <p:spPr>
          <a:xfrm rot="9511800">
            <a:off x="5968800" y="3797640"/>
            <a:ext cx="2285640" cy="1428480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d0d8e7"/>
          </a:solidFill>
          <a:ln>
            <a:noFill/>
          </a:ln>
        </p:spPr>
      </p:sp>
      <p:sp>
        <p:nvSpPr>
          <p:cNvPr id="141" name="CustomShape 3"/>
          <p:cNvSpPr/>
          <p:nvPr/>
        </p:nvSpPr>
        <p:spPr>
          <a:xfrm>
            <a:off x="200880" y="214200"/>
            <a:ext cx="8728560" cy="999720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360">
            <a:noFill/>
          </a:ln>
        </p:spPr>
        <p:txBody>
          <a:bodyPr wrap="none" lIns="90000" rIns="90000" tIns="45000" bIns="45000" anchor="ctr"/>
          <a:p>
            <a:pPr algn="ctr">
              <a:lnSpc>
                <a:spcPct val="115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ОТЧУЖДЕНИЕ ИЛИ ИНОЙ ПЕРЕХОД ПРАВ СОБСТВЕННОСТИ </a:t>
            </a:r>
            <a:endParaRPr/>
          </a:p>
          <a:p>
            <a:pPr algn="ctr">
              <a:lnSpc>
                <a:spcPct val="115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НА ПЛЕМЕННУЮ ПРОДУКЦИЮ (МАТЕРИАЛ)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 </a:t>
            </a:r>
            <a:endParaRPr/>
          </a:p>
        </p:txBody>
      </p:sp>
      <p:sp>
        <p:nvSpPr>
          <p:cNvPr id="142" name="CustomShape 4"/>
          <p:cNvSpPr/>
          <p:nvPr/>
        </p:nvSpPr>
        <p:spPr>
          <a:xfrm>
            <a:off x="8496720" y="6315840"/>
            <a:ext cx="323640" cy="333000"/>
          </a:xfrm>
          <a:prstGeom prst="ellipse">
            <a:avLst/>
          </a:prstGeom>
          <a:solidFill>
            <a:srgbClr val="ffcc99"/>
          </a:solidFill>
          <a:ln w="19080">
            <a:solidFill>
              <a:srgbClr val="800000"/>
            </a:solidFill>
            <a:round/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800000"/>
                </a:solidFill>
                <a:latin typeface="Times New Roman"/>
              </a:rPr>
              <a:t>6</a:t>
            </a:r>
            <a:endParaRPr/>
          </a:p>
        </p:txBody>
      </p:sp>
      <p:pic>
        <p:nvPicPr>
          <p:cNvPr id="143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5680" y="6265800"/>
            <a:ext cx="405720" cy="432360"/>
          </a:xfrm>
          <a:prstGeom prst="rect">
            <a:avLst/>
          </a:prstGeom>
          <a:ln w="9360">
            <a:solidFill>
              <a:srgbClr val="cef1f4"/>
            </a:solidFill>
            <a:miter/>
          </a:ln>
        </p:spPr>
      </p:pic>
      <p:sp>
        <p:nvSpPr>
          <p:cNvPr id="144" name="Line 5"/>
          <p:cNvSpPr/>
          <p:nvPr/>
        </p:nvSpPr>
        <p:spPr>
          <a:xfrm>
            <a:off x="214200" y="6215040"/>
            <a:ext cx="8751960" cy="21960"/>
          </a:xfrm>
          <a:prstGeom prst="line">
            <a:avLst/>
          </a:prstGeom>
          <a:ln w="9360">
            <a:solidFill>
              <a:srgbClr val="ea3800"/>
            </a:solidFill>
            <a:round/>
          </a:ln>
        </p:spPr>
      </p:sp>
      <p:sp>
        <p:nvSpPr>
          <p:cNvPr id="145" name="CustomShape 6"/>
          <p:cNvSpPr/>
          <p:nvPr/>
        </p:nvSpPr>
        <p:spPr>
          <a:xfrm>
            <a:off x="809640" y="6265800"/>
            <a:ext cx="7561080" cy="47592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ff3300"/>
                </a:solidFill>
                <a:latin typeface="Arial"/>
              </a:rPr>
              <a:t>МИНИСТЕРСТВО СЕЛЬСКОГО ХОЗЯЙСТВА РОССИЙСКОЙ ФЕДЕРАЦИИ </a:t>
            </a:r>
            <a:endParaRPr/>
          </a:p>
        </p:txBody>
      </p:sp>
      <p:pic>
        <p:nvPicPr>
          <p:cNvPr id="146" name="Picture 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57160" y="2714760"/>
            <a:ext cx="1499760" cy="1098720"/>
          </a:xfrm>
          <a:prstGeom prst="rect">
            <a:avLst/>
          </a:prstGeom>
          <a:ln>
            <a:noFill/>
          </a:ln>
        </p:spPr>
      </p:pic>
      <p:pic>
        <p:nvPicPr>
          <p:cNvPr id="147" name="Picture 4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6072120" y="1643040"/>
            <a:ext cx="2428560" cy="1695960"/>
          </a:xfrm>
          <a:prstGeom prst="rect">
            <a:avLst/>
          </a:prstGeom>
          <a:ln>
            <a:noFill/>
          </a:ln>
        </p:spPr>
      </p:pic>
      <p:sp>
        <p:nvSpPr>
          <p:cNvPr id="148" name="CustomShape 7"/>
          <p:cNvSpPr/>
          <p:nvPr/>
        </p:nvSpPr>
        <p:spPr>
          <a:xfrm>
            <a:off x="5016960" y="1357200"/>
            <a:ext cx="4512240" cy="6390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1f497d"/>
                </a:solidFill>
                <a:latin typeface="Calibri"/>
              </a:rPr>
              <a:t>Орган исполнительной власти в АПК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1f497d"/>
                </a:solidFill>
                <a:latin typeface="Calibri"/>
              </a:rPr>
              <a:t>субъекта Российской Федерации</a:t>
            </a:r>
            <a:endParaRPr/>
          </a:p>
        </p:txBody>
      </p:sp>
      <p:pic>
        <p:nvPicPr>
          <p:cNvPr id="149" name="Picture 8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3857760" y="4357800"/>
            <a:ext cx="1644120" cy="1571400"/>
          </a:xfrm>
          <a:prstGeom prst="rect">
            <a:avLst/>
          </a:prstGeom>
          <a:ln>
            <a:noFill/>
          </a:ln>
        </p:spPr>
      </p:pic>
      <p:sp>
        <p:nvSpPr>
          <p:cNvPr id="150" name="CustomShape 8"/>
          <p:cNvSpPr/>
          <p:nvPr/>
        </p:nvSpPr>
        <p:spPr>
          <a:xfrm>
            <a:off x="2822040" y="5643720"/>
            <a:ext cx="3968280" cy="6390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1f497d"/>
                </a:solidFill>
                <a:latin typeface="Calibri"/>
              </a:rPr>
              <a:t>Региональный информационно-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1f497d"/>
                </a:solidFill>
                <a:latin typeface="Calibri"/>
              </a:rPr>
              <a:t>селекционный центр</a:t>
            </a:r>
            <a:endParaRPr/>
          </a:p>
        </p:txBody>
      </p:sp>
      <p:pic>
        <p:nvPicPr>
          <p:cNvPr id="151" name="Picture 10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414720" y="1544040"/>
            <a:ext cx="1656720" cy="849960"/>
          </a:xfrm>
          <a:prstGeom prst="rect">
            <a:avLst/>
          </a:prstGeom>
          <a:ln>
            <a:noFill/>
          </a:ln>
        </p:spPr>
      </p:pic>
      <p:sp>
        <p:nvSpPr>
          <p:cNvPr id="152" name="CustomShape 9"/>
          <p:cNvSpPr/>
          <p:nvPr/>
        </p:nvSpPr>
        <p:spPr>
          <a:xfrm>
            <a:off x="0" y="1357200"/>
            <a:ext cx="2571480" cy="1285560"/>
          </a:xfrm>
          <a:prstGeom prst="wedgeEllipseCallout">
            <a:avLst>
              <a:gd name="adj1" fmla="val 17283"/>
              <a:gd name="adj2" fmla="val 75148"/>
            </a:avLst>
          </a:prstGeom>
          <a:noFill/>
          <a:ln cap="rnd" w="3240">
            <a:solidFill>
              <a:srgbClr val="3a5f8b"/>
            </a:solidFill>
            <a:custDash>
              <a:ds d="35000" sp="35000"/>
            </a:custDash>
            <a:round/>
          </a:ln>
        </p:spPr>
      </p:sp>
      <p:sp>
        <p:nvSpPr>
          <p:cNvPr id="153" name="CustomShape 10"/>
          <p:cNvSpPr/>
          <p:nvPr/>
        </p:nvSpPr>
        <p:spPr>
          <a:xfrm rot="20479800">
            <a:off x="5312160" y="3542760"/>
            <a:ext cx="2285640" cy="1428480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d0d8e7"/>
          </a:solidFill>
          <a:ln>
            <a:noFill/>
          </a:ln>
        </p:spPr>
      </p:sp>
      <p:sp>
        <p:nvSpPr>
          <p:cNvPr id="154" name="CustomShape 11"/>
          <p:cNvSpPr/>
          <p:nvPr/>
        </p:nvSpPr>
        <p:spPr>
          <a:xfrm>
            <a:off x="4286160" y="3571920"/>
            <a:ext cx="2642760" cy="57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000000"/>
                </a:solidFill>
                <a:latin typeface="Calibri"/>
              </a:rPr>
              <a:t>Выдача племенного свидетельства</a:t>
            </a:r>
            <a:endParaRPr/>
          </a:p>
        </p:txBody>
      </p:sp>
      <p:pic>
        <p:nvPicPr>
          <p:cNvPr id="155" name="RenderedShapes" descr="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36000" cy="36000"/>
          </a:xfrm>
          <a:prstGeom prst="rect">
            <a:avLst/>
          </a:prstGeom>
          <a:ln>
            <a:solidFill>
              <a:srgbClr val="3465a4"/>
            </a:solidFill>
          </a:ln>
        </p:spPr>
      </p:pic>
      <p:sp>
        <p:nvSpPr>
          <p:cNvPr id="156" name="CustomShape 12"/>
          <p:cNvSpPr/>
          <p:nvPr/>
        </p:nvSpPr>
        <p:spPr>
          <a:xfrm>
            <a:off x="4572000" y="1785960"/>
            <a:ext cx="28548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1</a:t>
            </a:r>
            <a:endParaRPr/>
          </a:p>
        </p:txBody>
      </p:sp>
      <p:sp>
        <p:nvSpPr>
          <p:cNvPr id="157" name="CustomShape 13"/>
          <p:cNvSpPr/>
          <p:nvPr/>
        </p:nvSpPr>
        <p:spPr>
          <a:xfrm rot="1195800">
            <a:off x="3309840" y="1571400"/>
            <a:ext cx="2285640" cy="1428480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d0d8e7"/>
          </a:solidFill>
          <a:ln>
            <a:noFill/>
          </a:ln>
        </p:spPr>
      </p:sp>
      <p:sp>
        <p:nvSpPr>
          <p:cNvPr id="158" name="CustomShape 14"/>
          <p:cNvSpPr/>
          <p:nvPr/>
        </p:nvSpPr>
        <p:spPr>
          <a:xfrm>
            <a:off x="4462560" y="1714320"/>
            <a:ext cx="537840" cy="46260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17375e"/>
            </a:solidFill>
            <a:round/>
          </a:ln>
        </p:spPr>
      </p:sp>
      <p:sp>
        <p:nvSpPr>
          <p:cNvPr id="159" name="CustomShape 15"/>
          <p:cNvSpPr/>
          <p:nvPr/>
        </p:nvSpPr>
        <p:spPr>
          <a:xfrm>
            <a:off x="2500200" y="2268720"/>
            <a:ext cx="3004920" cy="51696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noFill/>
          </a:ln>
        </p:spPr>
        <p:txBody>
          <a:bodyPr lIns="0" rIns="89640" tIns="25200" bIns="25200"/>
          <a:p>
            <a:pPr algn="r">
              <a:lnSpc>
                <a:spcPct val="90000"/>
              </a:lnSpc>
            </a:pPr>
            <a:r>
              <a:rPr b="1" lang="ru-RU" sz="1600">
                <a:solidFill>
                  <a:srgbClr val="000000"/>
                </a:solidFill>
                <a:latin typeface="Calibri"/>
              </a:rPr>
              <a:t>Запрос на выдачу племенного свидетельства</a:t>
            </a:r>
            <a:endParaRPr/>
          </a:p>
        </p:txBody>
      </p:sp>
      <p:sp>
        <p:nvSpPr>
          <p:cNvPr id="160" name="CustomShape 16"/>
          <p:cNvSpPr/>
          <p:nvPr/>
        </p:nvSpPr>
        <p:spPr>
          <a:xfrm>
            <a:off x="3857760" y="3929040"/>
            <a:ext cx="483120" cy="46260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17375e"/>
            </a:solidFill>
            <a:round/>
          </a:ln>
        </p:spPr>
      </p:sp>
      <p:sp>
        <p:nvSpPr>
          <p:cNvPr id="161" name="CustomShape 17"/>
          <p:cNvSpPr/>
          <p:nvPr/>
        </p:nvSpPr>
        <p:spPr>
          <a:xfrm>
            <a:off x="3929040" y="3946320"/>
            <a:ext cx="35676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3</a:t>
            </a:r>
            <a:endParaRPr/>
          </a:p>
        </p:txBody>
      </p:sp>
      <p:sp>
        <p:nvSpPr>
          <p:cNvPr id="162" name="CustomShape 18"/>
          <p:cNvSpPr/>
          <p:nvPr/>
        </p:nvSpPr>
        <p:spPr>
          <a:xfrm>
            <a:off x="6653160" y="4795920"/>
            <a:ext cx="2642760" cy="1063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000000"/>
                </a:solidFill>
                <a:latin typeface="Calibri"/>
              </a:rPr>
              <a:t>Формирование и подтверждение племенных свидетельств</a:t>
            </a:r>
            <a:endParaRPr/>
          </a:p>
        </p:txBody>
      </p:sp>
      <p:sp>
        <p:nvSpPr>
          <p:cNvPr id="163" name="CustomShape 19"/>
          <p:cNvSpPr/>
          <p:nvPr/>
        </p:nvSpPr>
        <p:spPr>
          <a:xfrm>
            <a:off x="285840" y="4572000"/>
            <a:ext cx="2356920" cy="127116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</p:sp>
      <p:sp>
        <p:nvSpPr>
          <p:cNvPr id="164" name="CustomShape 20"/>
          <p:cNvSpPr/>
          <p:nvPr/>
        </p:nvSpPr>
        <p:spPr>
          <a:xfrm>
            <a:off x="357120" y="4643280"/>
            <a:ext cx="2285640" cy="1460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000">
                <a:solidFill>
                  <a:srgbClr val="000000"/>
                </a:solidFill>
                <a:latin typeface="Calibri"/>
              </a:rPr>
              <a:t>Министерство сельского хозяйства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000">
                <a:solidFill>
                  <a:srgbClr val="000000"/>
                </a:solidFill>
                <a:latin typeface="Calibri"/>
              </a:rPr>
              <a:t>Российской Федерации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1000">
                <a:solidFill>
                  <a:srgbClr val="000000"/>
                </a:solidFill>
                <a:latin typeface="Calibri"/>
              </a:rPr>
              <a:t>ПЛЕМЕННОЕ СВИДЕТЕЛЬСТВО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000">
                <a:solidFill>
                  <a:srgbClr val="000000"/>
                </a:solidFill>
                <a:latin typeface="Calibri"/>
              </a:rPr>
              <a:t>Серия ПС 77                           № 1234567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65" name="CustomShape 21"/>
          <p:cNvSpPr/>
          <p:nvPr/>
        </p:nvSpPr>
        <p:spPr>
          <a:xfrm>
            <a:off x="6429240" y="4429080"/>
            <a:ext cx="483120" cy="46260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17375e"/>
            </a:solidFill>
            <a:round/>
          </a:ln>
        </p:spPr>
      </p:sp>
      <p:sp>
        <p:nvSpPr>
          <p:cNvPr id="166" name="CustomShape 22"/>
          <p:cNvSpPr/>
          <p:nvPr/>
        </p:nvSpPr>
        <p:spPr>
          <a:xfrm>
            <a:off x="6500880" y="4446360"/>
            <a:ext cx="35676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2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500040" y="1214280"/>
            <a:ext cx="8000640" cy="502740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Министерство сельского хозяйства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Российской Федерации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ПЛЕМЕННОЕ СВИДЕТЕЛЬСТВО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на крупный рогатый скот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молочного направления продуктивности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Серия ПС </a:t>
            </a:r>
            <a:r>
              <a:rPr b="1" lang="ru-RU" u="sng">
                <a:solidFill>
                  <a:srgbClr val="000000"/>
                </a:solidFill>
                <a:latin typeface="Calibri"/>
              </a:rPr>
              <a:t>хх</a:t>
            </a:r>
            <a:r>
              <a:rPr b="1" lang="ru-RU">
                <a:solidFill>
                  <a:srgbClr val="000000"/>
                </a:solidFill>
                <a:latin typeface="Calibri"/>
              </a:rPr>
              <a:t>                                                                                    № _______________</a:t>
            </a:r>
            <a:endParaRPr/>
          </a:p>
          <a:p>
            <a:pPr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(код региона)                                                                          (регистрационный номер)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                         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>
                <a:solidFill>
                  <a:srgbClr val="000000"/>
                </a:solidFill>
                <a:latin typeface="Calibri"/>
              </a:rPr>
              <a:t>Региональный информационно-селекционный центр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Свидетельство о регистрации в государственном племенном регистре № </a:t>
            </a:r>
            <a:r>
              <a:rPr lang="ru-RU" u="sng">
                <a:solidFill>
                  <a:srgbClr val="000000"/>
                </a:solidFill>
                <a:latin typeface="Calibri"/>
              </a:rPr>
              <a:t>ххххх </a:t>
            </a:r>
            <a:r>
              <a:rPr lang="ru-RU">
                <a:solidFill>
                  <a:srgbClr val="000000"/>
                </a:solidFill>
                <a:latin typeface="Calibri"/>
              </a:rPr>
              <a:t>приказ Минсельхоза России № </a:t>
            </a:r>
            <a:r>
              <a:rPr lang="ru-RU" u="sng">
                <a:solidFill>
                  <a:srgbClr val="000000"/>
                </a:solidFill>
                <a:latin typeface="Calibri"/>
              </a:rPr>
              <a:t>ххх </a:t>
            </a:r>
            <a:r>
              <a:rPr lang="ru-RU">
                <a:solidFill>
                  <a:srgbClr val="000000"/>
                </a:solidFill>
                <a:latin typeface="Calibri"/>
              </a:rPr>
              <a:t>от </a:t>
            </a:r>
            <a:r>
              <a:rPr lang="ru-RU" u="sng">
                <a:solidFill>
                  <a:srgbClr val="000000"/>
                </a:solidFill>
                <a:latin typeface="Calibri"/>
              </a:rPr>
              <a:t>ххххххххх</a:t>
            </a:r>
            <a:endParaRPr/>
          </a:p>
        </p:txBody>
      </p:sp>
      <p:sp>
        <p:nvSpPr>
          <p:cNvPr id="168" name="CustomShape 2"/>
          <p:cNvSpPr/>
          <p:nvPr/>
        </p:nvSpPr>
        <p:spPr>
          <a:xfrm>
            <a:off x="8496720" y="6315840"/>
            <a:ext cx="323640" cy="333000"/>
          </a:xfrm>
          <a:prstGeom prst="ellipse">
            <a:avLst/>
          </a:prstGeom>
          <a:solidFill>
            <a:srgbClr val="ffcc99"/>
          </a:solidFill>
          <a:ln w="19080">
            <a:solidFill>
              <a:srgbClr val="800000"/>
            </a:solidFill>
            <a:round/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800000"/>
                </a:solidFill>
                <a:latin typeface="Times New Roman"/>
              </a:rPr>
              <a:t>7</a:t>
            </a:r>
            <a:endParaRPr/>
          </a:p>
        </p:txBody>
      </p:sp>
      <p:pic>
        <p:nvPicPr>
          <p:cNvPr id="169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5680" y="6265800"/>
            <a:ext cx="405720" cy="432360"/>
          </a:xfrm>
          <a:prstGeom prst="rect">
            <a:avLst/>
          </a:prstGeom>
          <a:ln w="9360">
            <a:solidFill>
              <a:srgbClr val="cef1f4"/>
            </a:solidFill>
            <a:miter/>
          </a:ln>
        </p:spPr>
      </p:pic>
      <p:sp>
        <p:nvSpPr>
          <p:cNvPr id="170" name="Line 3"/>
          <p:cNvSpPr/>
          <p:nvPr/>
        </p:nvSpPr>
        <p:spPr>
          <a:xfrm>
            <a:off x="214200" y="6215040"/>
            <a:ext cx="8751960" cy="21960"/>
          </a:xfrm>
          <a:prstGeom prst="line">
            <a:avLst/>
          </a:prstGeom>
          <a:ln w="9360">
            <a:solidFill>
              <a:srgbClr val="ea3800"/>
            </a:solidFill>
            <a:round/>
          </a:ln>
        </p:spPr>
      </p:sp>
      <p:sp>
        <p:nvSpPr>
          <p:cNvPr id="171" name="CustomShape 4"/>
          <p:cNvSpPr/>
          <p:nvPr/>
        </p:nvSpPr>
        <p:spPr>
          <a:xfrm>
            <a:off x="809640" y="6265800"/>
            <a:ext cx="7561080" cy="47592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ff3300"/>
                </a:solidFill>
                <a:latin typeface="Arial"/>
              </a:rPr>
              <a:t>МИНИСТЕРСТВО СЕЛЬСКОГО ХОЗЯЙСТВА РОССИЙСКОЙ ФЕДЕРАЦИИ </a:t>
            </a:r>
            <a:endParaRPr/>
          </a:p>
        </p:txBody>
      </p:sp>
      <p:sp>
        <p:nvSpPr>
          <p:cNvPr id="172" name="CustomShape 5"/>
          <p:cNvSpPr/>
          <p:nvPr/>
        </p:nvSpPr>
        <p:spPr>
          <a:xfrm>
            <a:off x="200880" y="214200"/>
            <a:ext cx="8728560" cy="571320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360">
            <a:noFill/>
          </a:ln>
        </p:spPr>
        <p:txBody>
          <a:bodyPr wrap="none" lIns="90000" rIns="90000" tIns="45000" bIns="45000" anchor="ctr"/>
          <a:p>
            <a:pPr algn="ctr">
              <a:lnSpc>
                <a:spcPct val="115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ШАБЛОН ЗАПОЛНЕНИЯ ПЛЕМЕННОГО СВИДЕТЕЛЬСТВА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 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357800" y="4429080"/>
            <a:ext cx="4428720" cy="121392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ffd1"/>
          </a:solidFill>
          <a:ln w="25560">
            <a:solidFill>
              <a:srgbClr val="3a5f8b"/>
            </a:solidFill>
            <a:round/>
          </a:ln>
        </p:spPr>
      </p:sp>
      <p:sp>
        <p:nvSpPr>
          <p:cNvPr id="174" name="CustomShape 2"/>
          <p:cNvSpPr/>
          <p:nvPr/>
        </p:nvSpPr>
        <p:spPr>
          <a:xfrm>
            <a:off x="214200" y="4429080"/>
            <a:ext cx="3928680" cy="121392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ffd1"/>
          </a:solidFill>
          <a:ln w="25560">
            <a:solidFill>
              <a:srgbClr val="3a5f8b"/>
            </a:solidFill>
            <a:round/>
          </a:ln>
        </p:spPr>
      </p:sp>
      <p:graphicFrame>
        <p:nvGraphicFramePr>
          <p:cNvPr id="175" name="Table 3"/>
          <p:cNvGraphicFramePr/>
          <p:nvPr/>
        </p:nvGraphicFramePr>
        <p:xfrm>
          <a:off x="0" y="4521600"/>
          <a:ext cx="9143640" cy="1142640"/>
        </p:xfrm>
        <a:graphic>
          <a:graphicData uri="http://schemas.openxmlformats.org/drawingml/2006/table">
            <a:tbl>
              <a:tblPr/>
              <a:tblGrid>
                <a:gridCol w="4571280"/>
                <a:gridCol w="4572360"/>
              </a:tblGrid>
              <a:tr h="1143000">
                <a:tc>
                  <a:txBody>
                    <a:bodyPr lIns="66240" rIns="66240" tIns="0" bIns="0"/>
                    <a:p>
                      <a:pPr algn="just">
                        <a:lnSpc>
                          <a:spcPts val="466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 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Кем выдано: ______________________ </a:t>
                      </a:r>
                      <a:endParaRPr/>
                    </a:p>
                    <a:p>
                      <a:pPr algn="just">
                        <a:lnSpc>
                          <a:spcPts val="466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 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Адрес: ___________________________ </a:t>
                      </a:r>
                      <a:endParaRPr/>
                    </a:p>
                    <a:p>
                      <a:pPr algn="just">
                        <a:lnSpc>
                          <a:spcPts val="466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 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Руководитель: ________/___________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             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Подпись/расшифровка подписи                              </a:t>
                      </a:r>
                      <a:endParaRPr/>
                    </a:p>
                    <a:p>
                      <a:pPr algn="just">
                        <a:lnSpc>
                          <a:spcPts val="332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66240" rIns="66240" tIns="0" bIns="0"/>
                    <a:p>
                      <a:pPr algn="just">
                        <a:lnSpc>
                          <a:spcPts val="466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Кому выдано: _______________________ </a:t>
                      </a:r>
                      <a:endParaRPr/>
                    </a:p>
                    <a:p>
                      <a:pPr algn="just">
                        <a:lnSpc>
                          <a:spcPts val="466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Адрес: _____________________________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Дата выдачи свидетельства: _________ 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</a:rPr>
                        <a:t>                             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6" name="CustomShape 4"/>
          <p:cNvSpPr/>
          <p:nvPr/>
        </p:nvSpPr>
        <p:spPr>
          <a:xfrm>
            <a:off x="4571280" y="-172080"/>
            <a:ext cx="1080" cy="3448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lang="ru-RU" sz="800">
                <a:solidFill>
                  <a:srgbClr val="000000"/>
                </a:solidFill>
                <a:latin typeface="Arial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77" name="Table 5"/>
          <p:cNvGraphicFramePr/>
          <p:nvPr/>
        </p:nvGraphicFramePr>
        <p:xfrm>
          <a:off x="571320" y="1071720"/>
          <a:ext cx="8072280" cy="3082320"/>
        </p:xfrm>
        <a:graphic>
          <a:graphicData uri="http://schemas.openxmlformats.org/drawingml/2006/table">
            <a:tbl>
              <a:tblPr/>
              <a:tblGrid>
                <a:gridCol w="1904760"/>
                <a:gridCol w="1260000"/>
                <a:gridCol w="1185840"/>
                <a:gridCol w="1114200"/>
                <a:gridCol w="1303560"/>
                <a:gridCol w="1303920"/>
              </a:tblGrid>
              <a:tr h="9324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Половозрастная группа: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Кличка, технологический номер: Идентификационный номер: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Марка и номер в Государственной книге племенных животных: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Дата рождения: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Порода: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Породность: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Кровность, %: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Генетическая аттестация: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Линия: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Ветвь: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Страна происхождения: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Место рождения: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Способ получения: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Живая масса: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Группа крови: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Оценка по бонитировке (баллов):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Экстерьер: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Оценка по комплексу признаков: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Комплексный класс: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ОО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ООО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Марка и номер в Государственной книге племенных животных: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Дата рождения: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Генетическая аттестация: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Порода, породность: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Кровность: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Способ получения: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Оценка по бонитировке (баллов):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экстерьер: оценка по комплексу признаков: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Результаты оценки по качеству потомства: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том числе экстерьер и тип телосложения дочерей: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Порода, породность: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Генетическая аттестация: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Племенная ценность:</a:t>
                      </a:r>
                      <a:endParaRPr/>
                    </a:p>
                  </a:txBody>
                  <a:tcPr/>
                </a:tc>
              </a:tr>
              <a:tr h="18036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МОО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</a:txBody>
                  <a:tcPr/>
                </a:tc>
              </a:tr>
              <a:tr h="9324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Кличка: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ОМО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</a:txBody>
                  <a:tcPr/>
                </a:tc>
              </a:tr>
              <a:tr h="17424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Порода, породность: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Генетическая аттестация: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Экстерьер: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Продуктивность: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Наивысшая лактация: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Пожизненная продуктивность за ____ лактацию _______ кг</a:t>
                      </a:r>
                      <a:endParaRPr/>
                    </a:p>
                  </a:txBody>
                  <a:tcPr/>
                </a:tc>
              </a:tr>
              <a:tr h="30240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ММО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</a:txBody>
                  <a:tcPr/>
                </a:tc>
              </a:tr>
              <a:tr h="20844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Племенная ценность:</a:t>
                      </a:r>
                      <a:endParaRPr/>
                    </a:p>
                  </a:txBody>
                  <a:tcPr/>
                </a:tc>
              </a:tr>
              <a:tr h="174852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Марка и N в ГКПЖ: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Дата рождения: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Генетическая аттестация: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Порода, породность: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Кровность: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Способ получения: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Линия/ветвь: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Оценка по бонитировке (баллов):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экстерьер: оценка по комплексу признаков: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Продуктивность за 305 дней или укороченную законченную лактацию: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Номер лактации Количество дней Удой, кг Жир, %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Белок, % Жир, кг Белок, кг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Наивысшая лактация: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Пожизненная продуктивность за ___ лактацию _______ кг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 Идентификационный номер: Порода, породность: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Масть: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Генетическая аттестация: Племенная ценность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ООМ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Продуктивность за 305 дней или укороченную законченную лактацию: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Номер лактации ______________________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дней _____________________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Удой, кг ____________________________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Жир, % _____________________________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Белок, % ____________________________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Жир, кг _____________________________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Белок, кг ___________________________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/>
                    </a:p>
                  </a:txBody>
                  <a:tcPr/>
                </a:tc>
              </a:tr>
              <a:tr h="18036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МОМ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</a:txBody>
                  <a:tcPr/>
                </a:tc>
              </a:tr>
              <a:tr h="9324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ММ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Кличка: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ОММ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Кличка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</a:txBody>
                  <a:tcPr/>
                </a:tc>
              </a:tr>
              <a:tr h="29232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 Порода, породность: Масть: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Генетическая аттестация: Экстерьер: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Продуктивность: Наивысшая лактация: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Пожизненная продуктивность за ____ лактацию ______ кг</a:t>
                      </a:r>
                      <a:endParaRPr/>
                    </a:p>
                  </a:txBody>
                  <a:tcPr/>
                </a:tc>
              </a:tr>
              <a:tr h="9324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Наивысшая лактация: _________________</a:t>
                      </a:r>
                      <a:endParaRPr/>
                    </a:p>
                  </a:txBody>
                  <a:tcPr/>
                </a:tc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МММ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Идентификационный номер:</a:t>
                      </a:r>
                      <a:endParaRPr/>
                    </a:p>
                  </a:txBody>
                  <a:tcPr/>
                </a:tc>
              </a:tr>
              <a:tr h="93240">
                <a:tc>
                  <a:txBody>
                    <a:bodyPr lIns="5400" rIns="5400" tIns="2880" bIns="2880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Пожизненная продуктивность за ____ лактацию ______ кг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CustomShape 6"/>
          <p:cNvSpPr/>
          <p:nvPr/>
        </p:nvSpPr>
        <p:spPr>
          <a:xfrm>
            <a:off x="8496720" y="6315840"/>
            <a:ext cx="323640" cy="333000"/>
          </a:xfrm>
          <a:prstGeom prst="ellipse">
            <a:avLst/>
          </a:prstGeom>
          <a:solidFill>
            <a:srgbClr val="ffcc99"/>
          </a:solidFill>
          <a:ln w="19080">
            <a:solidFill>
              <a:srgbClr val="800000"/>
            </a:solidFill>
            <a:round/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800000"/>
                </a:solidFill>
                <a:latin typeface="Times New Roman"/>
              </a:rPr>
              <a:t>8</a:t>
            </a:r>
            <a:endParaRPr/>
          </a:p>
        </p:txBody>
      </p:sp>
      <p:pic>
        <p:nvPicPr>
          <p:cNvPr id="179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5680" y="6265800"/>
            <a:ext cx="405720" cy="432360"/>
          </a:xfrm>
          <a:prstGeom prst="rect">
            <a:avLst/>
          </a:prstGeom>
          <a:ln w="9360">
            <a:solidFill>
              <a:srgbClr val="cef1f4"/>
            </a:solidFill>
            <a:miter/>
          </a:ln>
        </p:spPr>
      </p:pic>
      <p:sp>
        <p:nvSpPr>
          <p:cNvPr id="180" name="Line 7"/>
          <p:cNvSpPr/>
          <p:nvPr/>
        </p:nvSpPr>
        <p:spPr>
          <a:xfrm>
            <a:off x="214200" y="6215040"/>
            <a:ext cx="8751960" cy="21960"/>
          </a:xfrm>
          <a:prstGeom prst="line">
            <a:avLst/>
          </a:prstGeom>
          <a:ln w="9360">
            <a:solidFill>
              <a:srgbClr val="ea3800"/>
            </a:solidFill>
            <a:round/>
          </a:ln>
        </p:spPr>
      </p:sp>
      <p:sp>
        <p:nvSpPr>
          <p:cNvPr id="181" name="CustomShape 8"/>
          <p:cNvSpPr/>
          <p:nvPr/>
        </p:nvSpPr>
        <p:spPr>
          <a:xfrm>
            <a:off x="809640" y="6265800"/>
            <a:ext cx="7561080" cy="47592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ff3300"/>
                </a:solidFill>
                <a:latin typeface="Arial"/>
              </a:rPr>
              <a:t>МИНИСТЕРСТВО СЕЛЬСКОГО ХОЗЯЙСТВА РОССИЙСКОЙ ФЕДЕРАЦИИ </a:t>
            </a:r>
            <a:endParaRPr/>
          </a:p>
        </p:txBody>
      </p:sp>
      <p:sp>
        <p:nvSpPr>
          <p:cNvPr id="182" name="CustomShape 9"/>
          <p:cNvSpPr/>
          <p:nvPr/>
        </p:nvSpPr>
        <p:spPr>
          <a:xfrm>
            <a:off x="200880" y="214200"/>
            <a:ext cx="8728560" cy="713880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360">
            <a:noFill/>
          </a:ln>
        </p:spPr>
        <p:txBody>
          <a:bodyPr wrap="none" lIns="90000" rIns="90000" tIns="45000" bIns="45000" anchor="ctr"/>
          <a:p>
            <a:pPr algn="ctr">
              <a:lnSpc>
                <a:spcPct val="115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ШАБЛОН ЗАПОЛНЕНИЯ ПЛЕМЕННОГО СВИДЕТЕЛЬСТВА</a:t>
            </a:r>
            <a:endParaRPr/>
          </a:p>
          <a:p>
            <a:pPr algn="ctr">
              <a:lnSpc>
                <a:spcPct val="115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(ОБОРОТНАЯ СТОРОНА)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 </a:t>
            </a:r>
            <a:endParaRPr/>
          </a:p>
        </p:txBody>
      </p:sp>
      <p:sp>
        <p:nvSpPr>
          <p:cNvPr id="183" name="CustomShape 10"/>
          <p:cNvSpPr/>
          <p:nvPr/>
        </p:nvSpPr>
        <p:spPr>
          <a:xfrm>
            <a:off x="121680" y="5643720"/>
            <a:ext cx="4512240" cy="6390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Орган исполнительной власти в АПК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субъекта Российской Федерации </a:t>
            </a:r>
            <a:endParaRPr/>
          </a:p>
        </p:txBody>
      </p:sp>
      <p:sp>
        <p:nvSpPr>
          <p:cNvPr id="184" name="CustomShape 11"/>
          <p:cNvSpPr/>
          <p:nvPr/>
        </p:nvSpPr>
        <p:spPr>
          <a:xfrm>
            <a:off x="4617720" y="5715000"/>
            <a:ext cx="404136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Calibri"/>
              </a:rPr>
              <a:t>Продавец племенной продукции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357120" y="214200"/>
            <a:ext cx="8569080" cy="935640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360">
            <a:noFill/>
          </a:ln>
        </p:spPr>
        <p:txBody>
          <a:bodyPr wrap="none" lIns="90000" rIns="90000" tIns="45000" bIns="45000" anchor="ctr"/>
          <a:p>
            <a:pPr algn="ctr">
              <a:lnSpc>
                <a:spcPct val="115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ТЕХНИЧЕСКИЕ ТРЕБОВАНИЯ ЗАЩИЩЕННОЙ </a:t>
            </a:r>
            <a:endParaRPr/>
          </a:p>
          <a:p>
            <a:pPr algn="ctr">
              <a:lnSpc>
                <a:spcPct val="115000"/>
              </a:lnSpc>
            </a:pPr>
            <a:r>
              <a:rPr b="1" lang="ru-RU" sz="2000">
                <a:solidFill>
                  <a:srgbClr val="ffffff"/>
                </a:solidFill>
                <a:latin typeface="Times New Roman"/>
              </a:rPr>
              <a:t>ПОЛИГРАФИЧЕСКОЙ ПРОДУКЦИИ (ЗПП) УРОВНЯ «Б»</a:t>
            </a:r>
            <a:endParaRPr/>
          </a:p>
        </p:txBody>
      </p:sp>
      <p:sp>
        <p:nvSpPr>
          <p:cNvPr id="186" name="CustomShape 2"/>
          <p:cNvSpPr/>
          <p:nvPr/>
        </p:nvSpPr>
        <p:spPr>
          <a:xfrm>
            <a:off x="8496720" y="6315840"/>
            <a:ext cx="323640" cy="333000"/>
          </a:xfrm>
          <a:prstGeom prst="ellipse">
            <a:avLst/>
          </a:prstGeom>
          <a:solidFill>
            <a:srgbClr val="ffcc99"/>
          </a:solidFill>
          <a:ln w="19080">
            <a:solidFill>
              <a:srgbClr val="800000"/>
            </a:solidFill>
            <a:round/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800000"/>
                </a:solidFill>
                <a:latin typeface="Times New Roman"/>
              </a:rPr>
              <a:t>9</a:t>
            </a:r>
            <a:endParaRPr/>
          </a:p>
        </p:txBody>
      </p:sp>
      <p:pic>
        <p:nvPicPr>
          <p:cNvPr id="187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75680" y="6265800"/>
            <a:ext cx="395280" cy="432360"/>
          </a:xfrm>
          <a:prstGeom prst="rect">
            <a:avLst/>
          </a:prstGeom>
          <a:ln w="9360">
            <a:solidFill>
              <a:srgbClr val="cef1f4"/>
            </a:solidFill>
            <a:miter/>
          </a:ln>
        </p:spPr>
      </p:pic>
      <p:sp>
        <p:nvSpPr>
          <p:cNvPr id="188" name="Line 3"/>
          <p:cNvSpPr/>
          <p:nvPr/>
        </p:nvSpPr>
        <p:spPr>
          <a:xfrm>
            <a:off x="214200" y="6072120"/>
            <a:ext cx="8751960" cy="21960"/>
          </a:xfrm>
          <a:prstGeom prst="line">
            <a:avLst/>
          </a:prstGeom>
          <a:ln w="9360">
            <a:solidFill>
              <a:srgbClr val="ea3800"/>
            </a:solidFill>
            <a:round/>
          </a:ln>
        </p:spPr>
      </p:sp>
      <p:sp>
        <p:nvSpPr>
          <p:cNvPr id="189" name="CustomShape 4"/>
          <p:cNvSpPr/>
          <p:nvPr/>
        </p:nvSpPr>
        <p:spPr>
          <a:xfrm>
            <a:off x="809640" y="6265800"/>
            <a:ext cx="7561080" cy="47592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ff3300"/>
                </a:solidFill>
                <a:latin typeface="Arial"/>
              </a:rPr>
              <a:t>МИНИСТЕРСТВО СЕЛЬСКОГО ХОЗЯЙСТВА РОССИЙСКОЙ ФЕДЕРАЦИИ </a:t>
            </a:r>
            <a:endParaRPr/>
          </a:p>
        </p:txBody>
      </p:sp>
      <p:sp>
        <p:nvSpPr>
          <p:cNvPr id="190" name="CustomShape 5"/>
          <p:cNvSpPr/>
          <p:nvPr/>
        </p:nvSpPr>
        <p:spPr>
          <a:xfrm>
            <a:off x="0" y="2571840"/>
            <a:ext cx="9143640" cy="3610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ru-RU">
                <a:solidFill>
                  <a:srgbClr val="000000"/>
                </a:solidFill>
                <a:latin typeface="Calibri"/>
              </a:rPr>
              <a:t> </a:t>
            </a:r>
            <a:r>
              <a:rPr lang="ru-RU">
                <a:solidFill>
                  <a:srgbClr val="000000"/>
                </a:solidFill>
                <a:latin typeface="Calibri"/>
              </a:rPr>
              <a:t>изготовление на бумаге массой 70 - 120 г/кв.м, содержащей не менее 25% хлопкового или льняного волокна, с эксклюзивным водяным знаком, обеспечивающей его надежный визуальный контроль;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ru-RU">
                <a:solidFill>
                  <a:srgbClr val="000000"/>
                </a:solidFill>
                <a:latin typeface="Calibri"/>
              </a:rPr>
              <a:t> </a:t>
            </a:r>
            <a:r>
              <a:rPr lang="ru-RU">
                <a:solidFill>
                  <a:srgbClr val="000000"/>
                </a:solidFill>
                <a:latin typeface="Calibri"/>
              </a:rPr>
              <a:t>бумага не должна иметь свечения (видимой люминесценции) под действием ультрафиолетового излучения, должна содержать не менее двух видов волокон, контролируемых в видимой или иных областях спектра;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ru-RU">
                <a:solidFill>
                  <a:srgbClr val="000000"/>
                </a:solidFill>
                <a:latin typeface="Calibri"/>
              </a:rPr>
              <a:t>на каждый экземпляр ЗПП должна быть нанесена идентификационная нумерация (серия и номер; номер), которая позволяет учитывать каждый экземпляр ЗПП;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ru-RU">
                <a:solidFill>
                  <a:srgbClr val="000000"/>
                </a:solidFill>
                <a:latin typeface="Calibri"/>
              </a:rPr>
              <a:t>на каждом бланке изготовленной ЗПП должны быть указаны наименование изготовителя (полное или сокращенное),  местонахождение изготовителя (город), год изготовления продукции, обозначение уровня защищенности.</a:t>
            </a:r>
            <a:endParaRPr/>
          </a:p>
        </p:txBody>
      </p:sp>
      <p:sp>
        <p:nvSpPr>
          <p:cNvPr id="191" name="CustomShape 6"/>
          <p:cNvSpPr/>
          <p:nvPr/>
        </p:nvSpPr>
        <p:spPr>
          <a:xfrm>
            <a:off x="-42480" y="1214280"/>
            <a:ext cx="9186120" cy="146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u="sng">
                <a:solidFill>
                  <a:srgbClr val="000000"/>
                </a:solidFill>
                <a:latin typeface="Calibri"/>
              </a:rPr>
              <a:t>Приказ Минфина России от 7 февраля 2003 г. № 14н </a:t>
            </a:r>
            <a:r>
              <a:rPr lang="ru-RU">
                <a:solidFill>
                  <a:srgbClr val="000000"/>
                </a:solidFill>
                <a:latin typeface="Calibri"/>
              </a:rPr>
              <a:t>«О реализации постановления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Правительства Российской Федерации от 11 ноября 2002 года N 817» 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u="sng">
                <a:solidFill>
                  <a:srgbClr val="000000"/>
                </a:solidFill>
                <a:latin typeface="Calibri"/>
              </a:rPr>
              <a:t>ГОСТ  Р 54109-2010 </a:t>
            </a:r>
            <a:r>
              <a:rPr lang="ru-RU">
                <a:solidFill>
                  <a:srgbClr val="000000"/>
                </a:solidFill>
                <a:latin typeface="Calibri"/>
              </a:rPr>
              <a:t>«Защитные технологии. Продукция полиграфическая защищенная. Общие технические требования»</a:t>
            </a:r>
            <a:endParaRPr/>
          </a:p>
        </p:txBody>
      </p:sp>
      <p:sp>
        <p:nvSpPr>
          <p:cNvPr id="192" name="Line 7"/>
          <p:cNvSpPr/>
          <p:nvPr/>
        </p:nvSpPr>
        <p:spPr>
          <a:xfrm>
            <a:off x="2214360" y="2500200"/>
            <a:ext cx="4643640" cy="144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250920" y="1773360"/>
            <a:ext cx="8784720" cy="864720"/>
          </a:xfrm>
          <a:prstGeom prst="roundRect">
            <a:avLst>
              <a:gd name="adj" fmla="val 16667"/>
            </a:avLst>
          </a:prstGeom>
          <a:solidFill>
            <a:srgbClr val="ee8564"/>
          </a:solidFill>
          <a:ln w="9360">
            <a:noFill/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200">
                <a:solidFill>
                  <a:srgbClr val="ffffff"/>
                </a:solidFill>
                <a:latin typeface="Times New Roman"/>
              </a:rPr>
              <a:t>БЛАГОДАРЮ ЗА ВНИМАНИЕ</a:t>
            </a:r>
            <a:endParaRPr/>
          </a:p>
        </p:txBody>
      </p:sp>
      <p:sp>
        <p:nvSpPr>
          <p:cNvPr id="194" name="CustomShape 2"/>
          <p:cNvSpPr/>
          <p:nvPr/>
        </p:nvSpPr>
        <p:spPr>
          <a:xfrm>
            <a:off x="447840" y="4653000"/>
            <a:ext cx="1171080" cy="36648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95" name="Table 3"/>
          <p:cNvGraphicFramePr/>
          <p:nvPr/>
        </p:nvGraphicFramePr>
        <p:xfrm>
          <a:off x="250920" y="3214800"/>
          <a:ext cx="8713440" cy="3277440"/>
        </p:xfrm>
        <a:graphic>
          <a:graphicData uri="http://schemas.openxmlformats.org/drawingml/2006/table">
            <a:tbl>
              <a:tblPr/>
              <a:tblGrid>
                <a:gridCol w="8713440"/>
              </a:tblGrid>
              <a:tr h="15022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Calibri"/>
                        </a:rPr>
                        <a:t>Ласточкина Ольга Викторовна – советник отдела племенных ресурсов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Calibri"/>
                        </a:rPr>
                        <a:t>Департамента животноводства и племенного дела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Calibri"/>
                        </a:rPr>
                        <a:t>тел. 8 (499) 975-57-93; e-mail: </a:t>
                      </a:r>
                      <a:r>
                        <a:rPr lang="ru-RU" sz="220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ru-RU" sz="220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ru-RU" sz="2200">
                          <a:solidFill>
                            <a:srgbClr val="000000"/>
                          </a:solidFill>
                          <a:latin typeface="Calibri"/>
                        </a:rPr>
                        <a:t>la</a:t>
                      </a:r>
                      <a:r>
                        <a:rPr lang="ru-RU" sz="2200">
                          <a:solidFill>
                            <a:srgbClr val="000000"/>
                          </a:solidFill>
                          <a:latin typeface="Calibri"/>
                        </a:rPr>
                        <a:t>stochkina</a:t>
                      </a:r>
                      <a:r>
                        <a:rPr lang="ru-RU" sz="2200">
                          <a:solidFill>
                            <a:srgbClr val="000000"/>
                          </a:solidFill>
                          <a:latin typeface="Calibri"/>
                        </a:rPr>
                        <a:t>@mcx.ru</a:t>
                      </a:r>
                      <a:endParaRPr/>
                    </a:p>
                  </a:txBody>
                  <a:tcPr/>
                </a:tc>
              </a:tr>
              <a:tr h="507600">
                <a:tc>
                  <a:tcPr/>
                </a:tc>
              </a:tr>
              <a:tr h="1267560">
                <a:tc>
                  <a:tcPr/>
                </a:tc>
              </a:tr>
            </a:tbl>
          </a:graphicData>
        </a:graphic>
      </p:graphicFrame>
      <p:sp>
        <p:nvSpPr>
          <p:cNvPr id="196" name="Line 4"/>
          <p:cNvSpPr/>
          <p:nvPr/>
        </p:nvSpPr>
        <p:spPr>
          <a:xfrm>
            <a:off x="139680" y="6324480"/>
            <a:ext cx="8824680" cy="0"/>
          </a:xfrm>
          <a:prstGeom prst="line">
            <a:avLst/>
          </a:prstGeom>
          <a:ln w="9360">
            <a:solidFill>
              <a:srgbClr val="ea3800"/>
            </a:solidFill>
            <a:round/>
          </a:ln>
        </p:spPr>
      </p:sp>
      <p:pic>
        <p:nvPicPr>
          <p:cNvPr id="197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6440" y="6391440"/>
            <a:ext cx="412920" cy="432360"/>
          </a:xfrm>
          <a:prstGeom prst="rect">
            <a:avLst/>
          </a:prstGeom>
          <a:ln w="9360">
            <a:solidFill>
              <a:srgbClr val="9ab4e4"/>
            </a:solidFill>
            <a:miter/>
          </a:ln>
        </p:spPr>
      </p:pic>
      <p:sp>
        <p:nvSpPr>
          <p:cNvPr id="198" name="CustomShape 5"/>
          <p:cNvSpPr/>
          <p:nvPr/>
        </p:nvSpPr>
        <p:spPr>
          <a:xfrm>
            <a:off x="468360" y="6437160"/>
            <a:ext cx="8135640" cy="303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ec5602"/>
                </a:solidFill>
                <a:latin typeface="Arial"/>
              </a:rPr>
              <a:t>МИНИСТЕРСТВО СЕЛЬСКОГО ХОЗЯЙСТВА РОССИЙСКОЙ ФЕДЕРАЦИИ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